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a Kovářová" initials="MK" lastIdx="6" clrIdx="0">
    <p:extLst>
      <p:ext uri="{19B8F6BF-5375-455C-9EA6-DF929625EA0E}">
        <p15:presenceInfo xmlns:p15="http://schemas.microsoft.com/office/powerpoint/2012/main" userId="S::kovarova@utb.cz::2296474a-ef2d-4a1b-82f1-a60a28a32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66"/>
    <a:srgbClr val="FF9900"/>
    <a:srgbClr val="FF7C80"/>
    <a:srgbClr val="FFCCCC"/>
    <a:srgbClr val="993366"/>
    <a:srgbClr val="CC6600"/>
    <a:srgbClr val="CC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7" autoAdjust="0"/>
    <p:restoredTop sz="94660"/>
  </p:normalViewPr>
  <p:slideViewPr>
    <p:cSldViewPr snapToGrid="0">
      <p:cViewPr>
        <p:scale>
          <a:sx n="50" d="100"/>
          <a:sy n="50" d="100"/>
        </p:scale>
        <p:origin x="2328" y="-20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4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5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7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1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4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2C15-01D7-4505-BEBD-4B9946A54EA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1D51-FE32-4AA7-9D78-5C7C7CDE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6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CCFF99"/>
            </a:gs>
            <a:gs pos="90000">
              <a:schemeClr val="bg1"/>
            </a:gs>
            <a:gs pos="0">
              <a:srgbClr val="3399FF">
                <a:alpha val="40784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A4FA10-7F4E-4601-BFDC-F2F145C5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357" y="12122333"/>
            <a:ext cx="12875131" cy="624062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 řešení projektu: </a:t>
            </a:r>
            <a:endParaRPr lang="cs-C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 rešerše dostupnosti 2G surovin</a:t>
            </a:r>
            <a:endParaRPr lang="cs-CZ" sz="2800" b="1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ea typeface="Calibri" panose="020F0502020204030204" pitchFamily="34" charset="0"/>
                <a:cs typeface="Calibri" panose="020F0502020204030204" pitchFamily="34" charset="0"/>
              </a:rPr>
              <a:t>předúprava 2G substrátu </a:t>
            </a:r>
            <a:endParaRPr lang="cs-CZ" sz="2800" b="1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mechanická; kyselá hydrolýza; enzymatická hydrolýza</a:t>
            </a:r>
            <a:endParaRPr lang="cs-CZ" sz="2400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fermentace hydrolyzátů  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stanovení a separace produktů</a:t>
            </a: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etanol, kyselina mléčná</a:t>
            </a:r>
            <a:endParaRPr lang="cs-CZ" sz="2400" dirty="0"/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ea typeface="Calibri" panose="020F0502020204030204" pitchFamily="34" charset="0"/>
                <a:cs typeface="Calibri" panose="020F0502020204030204" pitchFamily="34" charset="0"/>
              </a:rPr>
              <a:t>polymerace </a:t>
            </a:r>
            <a:r>
              <a:rPr lang="cs-CZ" sz="2800" b="1" dirty="0" err="1">
                <a:ea typeface="Calibri" panose="020F0502020204030204" pitchFamily="34" charset="0"/>
                <a:cs typeface="Calibri" panose="020F0502020204030204" pitchFamily="34" charset="0"/>
              </a:rPr>
              <a:t>laktidu</a:t>
            </a:r>
            <a:r>
              <a:rPr lang="cs-CZ" sz="2800" b="1" dirty="0">
                <a:ea typeface="Calibri" panose="020F0502020204030204" pitchFamily="34" charset="0"/>
                <a:cs typeface="Calibri" panose="020F0502020204030204" pitchFamily="34" charset="0"/>
              </a:rPr>
              <a:t> metodou ROP na kyselinu </a:t>
            </a:r>
            <a:r>
              <a:rPr lang="cs-CZ" sz="2800" b="1" dirty="0" err="1">
                <a:ea typeface="Calibri" panose="020F0502020204030204" pitchFamily="34" charset="0"/>
                <a:cs typeface="Calibri" panose="020F0502020204030204" pitchFamily="34" charset="0"/>
              </a:rPr>
              <a:t>polymléčnou</a:t>
            </a:r>
            <a:endParaRPr lang="cs-CZ" sz="28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8E11EE-4C12-42AD-A5E0-5DC951E2447D}"/>
              </a:ext>
            </a:extLst>
          </p:cNvPr>
          <p:cNvSpPr txBox="1"/>
          <p:nvPr/>
        </p:nvSpPr>
        <p:spPr>
          <a:xfrm>
            <a:off x="962942" y="1083934"/>
            <a:ext cx="23863720" cy="45858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66CCF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/>
              <a:t>Využití </a:t>
            </a:r>
            <a:r>
              <a:rPr lang="cs-CZ" sz="6600" b="1" dirty="0"/>
              <a:t>biopolymerních surovinových zdrojů </a:t>
            </a:r>
            <a:endParaRPr lang="cs-CZ" sz="6600" b="1" dirty="0" smtClean="0"/>
          </a:p>
          <a:p>
            <a:pPr algn="ctr"/>
            <a:r>
              <a:rPr lang="cs-CZ" sz="6600" b="1" dirty="0" smtClean="0"/>
              <a:t>2</a:t>
            </a:r>
            <a:r>
              <a:rPr lang="cs-CZ" sz="6600" b="1" dirty="0"/>
              <a:t>. generace pro produkty s přidanou hodnotou (2GVALUE</a:t>
            </a:r>
            <a:r>
              <a:rPr lang="cs-CZ" sz="6600" b="1" dirty="0" smtClean="0"/>
              <a:t>)</a:t>
            </a:r>
          </a:p>
          <a:p>
            <a:pPr algn="ctr"/>
            <a:endParaRPr lang="cs-CZ" sz="2800" b="1" dirty="0"/>
          </a:p>
          <a:p>
            <a:pPr algn="ctr"/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Tomáš Šopík</a:t>
            </a:r>
            <a:r>
              <a:rPr lang="cs-CZ" sz="3200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1*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Jakub 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Klaban</a:t>
            </a:r>
            <a:r>
              <a:rPr lang="cs-CZ" sz="3200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Richard 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Zetek</a:t>
            </a:r>
            <a:r>
              <a:rPr lang="cs-CZ" sz="3200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Kateřina 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Kunášková</a:t>
            </a:r>
            <a:r>
              <a:rPr lang="cs-CZ" sz="3200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Kateřina 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Zetková</a:t>
            </a:r>
            <a:r>
              <a:rPr lang="cs-CZ" sz="3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Jakub Opršal</a:t>
            </a:r>
            <a:r>
              <a:rPr lang="cs-CZ" sz="3200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cs-CZ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3200" b="1" baseline="30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cs-CZ" sz="2400" b="1" baseline="30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CPS </a:t>
            </a:r>
            <a:r>
              <a:rPr lang="cs-CZ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Centrum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polymerních systémů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Univerzita Tomáše Bati v Zlíně, třída T. Bati 5678, 760 01 Zlín, Česká republika</a:t>
            </a:r>
          </a:p>
          <a:p>
            <a:pPr algn="ctr"/>
            <a:r>
              <a:rPr lang="cs-CZ" sz="2400" b="1" baseline="30000" dirty="0" smtClean="0"/>
              <a:t>2</a:t>
            </a:r>
            <a:r>
              <a:rPr lang="cs-CZ" sz="2400" b="1" dirty="0" smtClean="0"/>
              <a:t>Ethanol </a:t>
            </a:r>
            <a:r>
              <a:rPr lang="cs-CZ" sz="2400" b="1" dirty="0" err="1"/>
              <a:t>Energy</a:t>
            </a:r>
            <a:r>
              <a:rPr lang="cs-CZ" sz="2400" b="1" dirty="0"/>
              <a:t> a.s.</a:t>
            </a:r>
            <a:r>
              <a:rPr lang="cs-CZ" sz="2400" dirty="0"/>
              <a:t>, Školská 118, 285 71 </a:t>
            </a:r>
            <a:r>
              <a:rPr lang="cs-CZ" sz="2400" dirty="0" smtClean="0"/>
              <a:t>Vrdy, Česká republika</a:t>
            </a:r>
            <a:endParaRPr lang="cs-CZ" sz="2400" dirty="0"/>
          </a:p>
          <a:p>
            <a:pPr algn="ctr"/>
            <a:r>
              <a:rPr lang="cs-CZ" sz="2400" b="1" baseline="30000" dirty="0"/>
              <a:t>3</a:t>
            </a:r>
            <a:r>
              <a:rPr lang="cs-CZ" sz="2400" b="1" dirty="0"/>
              <a:t>SYNPO a.s.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400" dirty="0"/>
              <a:t>S. K. Neumanna 1316, 530 02 </a:t>
            </a:r>
            <a:r>
              <a:rPr lang="cs-CZ" sz="2400" dirty="0" smtClean="0"/>
              <a:t>Pardubice, Česká republika</a:t>
            </a:r>
            <a:endParaRPr lang="cs-CZ" sz="2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A1ED457-B3B9-4A3E-674B-689732F15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0" b="89831" l="3204" r="98513">
                        <a14:foregroundMark x1="10526" y1="23164" x2="9497" y2="12429"/>
                        <a14:foregroundMark x1="5721" y1="16384" x2="5721" y2="16384"/>
                        <a14:foregroundMark x1="12815" y1="92090" x2="12815" y2="92090"/>
                        <a14:foregroundMark x1="4005" y1="62712" x2="3204" y2="83616"/>
                        <a14:foregroundMark x1="26888" y1="28249" x2="26888" y2="28249"/>
                        <a14:foregroundMark x1="26888" y1="28249" x2="26659" y2="62712"/>
                        <a14:foregroundMark x1="36070" y1="59322" x2="35469" y2="64972"/>
                        <a14:foregroundMark x1="36130" y1="58757" x2="36070" y2="59322"/>
                        <a14:foregroundMark x1="36251" y1="57627" x2="36130" y2="58757"/>
                        <a14:foregroundMark x1="36311" y1="57062" x2="36251" y2="57627"/>
                        <a14:foregroundMark x1="36371" y1="56497" x2="36311" y2="57062"/>
                        <a14:foregroundMark x1="36431" y1="55932" x2="36371" y2="56497"/>
                        <a14:foregroundMark x1="36491" y1="55367" x2="36431" y2="55932"/>
                        <a14:foregroundMark x1="36551" y1="54802" x2="36491" y2="55367"/>
                        <a14:foregroundMark x1="36611" y1="54237" x2="36551" y2="54802"/>
                        <a14:foregroundMark x1="36671" y1="53672" x2="36611" y2="54237"/>
                        <a14:foregroundMark x1="36731" y1="53107" x2="36671" y2="53672"/>
                        <a14:foregroundMark x1="36791" y1="52542" x2="36731" y2="53107"/>
                        <a14:foregroundMark x1="36851" y1="51977" x2="36791" y2="52542"/>
                        <a14:foregroundMark x1="36911" y1="51412" x2="36851" y2="51977"/>
                        <a14:foregroundMark x1="36971" y1="50847" x2="36911" y2="51412"/>
                        <a14:foregroundMark x1="37211" y1="48588" x2="36971" y2="50847"/>
                        <a14:foregroundMark x1="37271" y1="48023" x2="37211" y2="48588"/>
                        <a14:foregroundMark x1="37331" y1="47458" x2="37271" y2="48023"/>
                        <a14:foregroundMark x1="37391" y1="46893" x2="37331" y2="47458"/>
                        <a14:foregroundMark x1="37454" y1="46307" x2="37391" y2="46893"/>
                        <a14:foregroundMark x1="37571" y1="45198" x2="37505" y2="45823"/>
                        <a14:foregroundMark x1="37631" y1="44633" x2="37571" y2="45198"/>
                        <a14:foregroundMark x1="37691" y1="44068" x2="37631" y2="44633"/>
                        <a14:foregroundMark x1="37872" y1="42373" x2="37691" y2="44068"/>
                        <a14:foregroundMark x1="45423" y1="22599" x2="45423" y2="22599"/>
                        <a14:foregroundMark x1="48627" y1="42373" x2="48627" y2="42373"/>
                        <a14:foregroundMark x1="57323" y1="26554" x2="57323" y2="26554"/>
                        <a14:foregroundMark x1="65904" y1="45763" x2="65904" y2="45763"/>
                        <a14:foregroundMark x1="74828" y1="41243" x2="74828" y2="41243"/>
                        <a14:foregroundMark x1="84211" y1="41808" x2="84211" y2="41808"/>
                        <a14:foregroundMark x1="84211" y1="26554" x2="84211" y2="26554"/>
                        <a14:foregroundMark x1="92105" y1="28249" x2="92105" y2="28249"/>
                        <a14:foregroundMark x1="98513" y1="29944" x2="98513" y2="29944"/>
                        <a14:foregroundMark x1="11556" y1="5650" x2="11556" y2="5650"/>
                        <a14:foregroundMark x1="36842" y1="51412" x2="36842" y2="51412"/>
                        <a14:foregroundMark x1="36842" y1="53672" x2="36842" y2="53672"/>
                        <a14:foregroundMark x1="37071" y1="52542" x2="37071" y2="52542"/>
                        <a14:foregroundMark x1="37071" y1="52542" x2="37071" y2="52542"/>
                        <a14:foregroundMark x1="36842" y1="51412" x2="36842" y2="51412"/>
                        <a14:backgroundMark x1="37071" y1="50847" x2="37071" y2="50847"/>
                        <a14:backgroundMark x1="37414" y1="48588" x2="37414" y2="48588"/>
                        <a14:backgroundMark x1="37185" y1="48588" x2="37185" y2="48588"/>
                        <a14:backgroundMark x1="36957" y1="50847" x2="36957" y2="50847"/>
                        <a14:backgroundMark x1="36957" y1="51977" x2="36957" y2="51977"/>
                        <a14:backgroundMark x1="36613" y1="53107" x2="36613" y2="53107"/>
                        <a14:backgroundMark x1="36613" y1="54237" x2="36613" y2="54237"/>
                        <a14:backgroundMark x1="36384" y1="56497" x2="36384" y2="56497"/>
                        <a14:backgroundMark x1="36499" y1="59322" x2="36499" y2="59322"/>
                        <a14:backgroundMark x1="37414" y1="48023" x2="37414" y2="48023"/>
                        <a14:backgroundMark x1="37643" y1="46893" x2="37529" y2="46893"/>
                        <a14:backgroundMark x1="37185" y1="47458" x2="37185" y2="47458"/>
                        <a14:backgroundMark x1="37643" y1="45763" x2="37643" y2="45763"/>
                        <a14:backgroundMark x1="37529" y1="45763" x2="37529" y2="45763"/>
                        <a14:backgroundMark x1="36270" y1="58757" x2="36270" y2="58757"/>
                        <a14:backgroundMark x1="36957" y1="53672" x2="36957" y2="53672"/>
                        <a14:backgroundMark x1="37071" y1="52542" x2="37071" y2="52542"/>
                        <a14:backgroundMark x1="36957" y1="53107" x2="36957" y2="53107"/>
                        <a14:backgroundMark x1="36613" y1="54802" x2="36613" y2="54802"/>
                        <a14:backgroundMark x1="36957" y1="53107" x2="36957" y2="53107"/>
                        <a14:backgroundMark x1="36613" y1="53107" x2="36613" y2="53107"/>
                        <a14:backgroundMark x1="37185" y1="51412" x2="37185" y2="51412"/>
                        <a14:backgroundMark x1="36728" y1="50847" x2="36728" y2="50847"/>
                        <a14:backgroundMark x1="36842" y1="53672" x2="36842" y2="53672"/>
                        <a14:backgroundMark x1="36842" y1="53672" x2="36842" y2="53672"/>
                        <a14:backgroundMark x1="36842" y1="53107" x2="36842" y2="53107"/>
                        <a14:backgroundMark x1="36728" y1="51977" x2="36728" y2="51977"/>
                        <a14:backgroundMark x1="37529" y1="47458" x2="37529" y2="47458"/>
                        <a14:backgroundMark x1="37414" y1="47458" x2="37414" y2="47458"/>
                        <a14:backgroundMark x1="37414" y1="46893" x2="37414" y2="46893"/>
                        <a14:backgroundMark x1="37414" y1="46328" x2="37414" y2="46328"/>
                        <a14:backgroundMark x1="37414" y1="45763" x2="37414" y2="45763"/>
                        <a14:backgroundMark x1="37757" y1="45198" x2="37757" y2="45198"/>
                        <a14:backgroundMark x1="37529" y1="45763" x2="37529" y2="45763"/>
                        <a14:backgroundMark x1="37529" y1="44633" x2="37529" y2="44633"/>
                        <a14:backgroundMark x1="37986" y1="44633" x2="37986" y2="44633"/>
                        <a14:backgroundMark x1="37986" y1="44068" x2="37986" y2="44068"/>
                        <a14:backgroundMark x1="36270" y1="59322" x2="36270" y2="59322"/>
                        <a14:backgroundMark x1="36499" y1="57062" x2="36499" y2="57062"/>
                        <a14:backgroundMark x1="36270" y1="57627" x2="36270" y2="57627"/>
                        <a14:backgroundMark x1="36728" y1="55367" x2="36728" y2="55367"/>
                        <a14:backgroundMark x1="36384" y1="54802" x2="36384" y2="54802"/>
                        <a14:backgroundMark x1="36728" y1="55932" x2="36728" y2="55932"/>
                        <a14:backgroundMark x1="36728" y1="55367" x2="36728" y2="55367"/>
                        <a14:backgroundMark x1="36613" y1="55367" x2="36613" y2="553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</a:extLst>
          </a:blip>
          <a:srcRect l="569" t="3302" r="291"/>
          <a:stretch/>
        </p:blipFill>
        <p:spPr>
          <a:xfrm>
            <a:off x="20326435" y="257770"/>
            <a:ext cx="4627060" cy="91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384A456-161E-1DF6-4417-D24B59C1C74A}"/>
              </a:ext>
            </a:extLst>
          </p:cNvPr>
          <p:cNvSpPr txBox="1"/>
          <p:nvPr/>
        </p:nvSpPr>
        <p:spPr>
          <a:xfrm>
            <a:off x="13889964" y="19194902"/>
            <a:ext cx="1096784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Obr. </a:t>
            </a:r>
            <a:r>
              <a:rPr lang="cs-CZ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1: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2G materiál na bázi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škrobu a lignocelulózy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vygenerováno 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pomocí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AI, DALL-E 3)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6478619-E618-BA4F-EF3A-D66B2D2EFB31}"/>
              </a:ext>
            </a:extLst>
          </p:cNvPr>
          <p:cNvSpPr txBox="1"/>
          <p:nvPr/>
        </p:nvSpPr>
        <p:spPr>
          <a:xfrm>
            <a:off x="670357" y="6353489"/>
            <a:ext cx="13477745" cy="532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cs-CZ" sz="32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Cíl: </a:t>
            </a:r>
            <a:r>
              <a:rPr lang="cs-CZ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zavedení </a:t>
            </a:r>
            <a:r>
              <a:rPr lang="cs-CZ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ověřené technologie pro zpracování druhogeneračních </a:t>
            </a:r>
            <a:r>
              <a:rPr lang="cs-CZ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surovin </a:t>
            </a:r>
            <a:r>
              <a:rPr lang="cs-CZ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prekurzory chemických a potravinářských výrob s přidanou hodnotou</a:t>
            </a:r>
            <a:endParaRPr lang="cs-CZ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ptimalizace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procesu zpracování 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2G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surovin za účelem získání 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jednoduchých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sacharidů </a:t>
            </a:r>
            <a:endParaRPr lang="cs-CZ" sz="2800" kern="100" dirty="0" smtClean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poloprovozní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ověření optimalizovaného procesu 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zcukřování</a:t>
            </a:r>
            <a:endParaRPr lang="cs-CZ" sz="2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biotechnologická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produkce kyseliny mléčné, 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etanolu v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poloprovozním 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měřítku</a:t>
            </a:r>
            <a:endParaRPr lang="cs-CZ" sz="2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syntéza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kyseliny </a:t>
            </a:r>
            <a:r>
              <a:rPr lang="cs-CZ" sz="2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polymléčné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(PLA) v laboratorních 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podmínkách, </a:t>
            </a:r>
            <a:r>
              <a:rPr lang="cs-CZ" sz="2800" kern="100" dirty="0" err="1" smtClean="0">
                <a:ea typeface="Aptos" panose="020B0004020202020204" pitchFamily="34" charset="0"/>
                <a:cs typeface="Times New Roman" panose="02020603050405020304" pitchFamily="18" charset="0"/>
              </a:rPr>
              <a:t>scale</a:t>
            </a:r>
            <a:r>
              <a:rPr lang="cs-CZ" sz="28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-up </a:t>
            </a:r>
            <a:r>
              <a:rPr lang="cs-CZ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do čtvrt-poloprovozní jednotky.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8B700359-66C1-87B3-E149-3328AD37129D}"/>
              </a:ext>
            </a:extLst>
          </p:cNvPr>
          <p:cNvSpPr txBox="1"/>
          <p:nvPr/>
        </p:nvSpPr>
        <p:spPr>
          <a:xfrm>
            <a:off x="3289133" y="33503370"/>
            <a:ext cx="70885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Poděkování: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Tento projekt (</a:t>
            </a:r>
            <a:r>
              <a:rPr lang="cs-CZ" sz="24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č. 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cs-CZ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02000051-015) 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spolufinancován se státní podporou Technologické agentury ČR v rámci programu </a:t>
            </a:r>
            <a:r>
              <a:rPr lang="cs-CZ" sz="2400" b="1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Národní centrum kompetence polymerních materiálů a technologií pro 21. století.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Obrázek 47">
            <a:extLst>
              <a:ext uri="{FF2B5EF4-FFF2-40B4-BE49-F238E27FC236}">
                <a16:creationId xmlns:a16="http://schemas.microsoft.com/office/drawing/2014/main" id="{A3D08314-720B-98D0-3708-9CF38E4C21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57023" y="257770"/>
            <a:ext cx="2610415" cy="2560381"/>
          </a:xfrm>
          <a:prstGeom prst="rect">
            <a:avLst/>
          </a:prstGeom>
          <a:effectLst>
            <a:outerShdw dir="18900000" sx="1000" sy="1000" kx="-1200000" algn="bl" rotWithShape="0">
              <a:schemeClr val="bg2">
                <a:lumMod val="90000"/>
                <a:alpha val="20000"/>
              </a:scheme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E3D7A9-5FE5-EE77-176F-5F5D4F42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3" y="33235900"/>
            <a:ext cx="2466140" cy="246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Podnadpis 2">
            <a:extLst>
              <a:ext uri="{FF2B5EF4-FFF2-40B4-BE49-F238E27FC236}">
                <a16:creationId xmlns:a16="http://schemas.microsoft.com/office/drawing/2014/main" id="{31A4FA10-7F4E-4601-BFDC-F2F145C5C32A}"/>
              </a:ext>
            </a:extLst>
          </p:cNvPr>
          <p:cNvSpPr txBox="1">
            <a:spLocks/>
          </p:cNvSpPr>
          <p:nvPr/>
        </p:nvSpPr>
        <p:spPr>
          <a:xfrm>
            <a:off x="670357" y="19634218"/>
            <a:ext cx="11527980" cy="1330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Výsledky a shrnutí:</a:t>
            </a:r>
            <a:endParaRPr lang="cs-CZ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2G suroviny  </a:t>
            </a:r>
            <a:r>
              <a:rPr lang="cs-CZ" sz="2800" dirty="0">
                <a:ea typeface="Calibri" panose="020F0502020204030204" pitchFamily="34" charset="0"/>
                <a:cs typeface="Calibri" panose="020F0502020204030204" pitchFamily="34" charset="0"/>
              </a:rPr>
              <a:t>na bázi </a:t>
            </a:r>
            <a:r>
              <a:rPr lang="cs-CZ" sz="2800" dirty="0" err="1">
                <a:ea typeface="Calibri" panose="020F0502020204030204" pitchFamily="34" charset="0"/>
                <a:cs typeface="Calibri" panose="020F0502020204030204" pitchFamily="34" charset="0"/>
              </a:rPr>
              <a:t>lignocelulózového</a:t>
            </a:r>
            <a:r>
              <a:rPr lang="cs-CZ" sz="2800" dirty="0">
                <a:ea typeface="Calibri" panose="020F0502020204030204" pitchFamily="34" charset="0"/>
                <a:cs typeface="Calibri" panose="020F0502020204030204" pitchFamily="34" charset="0"/>
              </a:rPr>
              <a:t> materiálu v kombinaci s enzymem </a:t>
            </a:r>
            <a:r>
              <a:rPr lang="cs-CZ" sz="2800" dirty="0" err="1">
                <a:ea typeface="Calibri" panose="020F0502020204030204" pitchFamily="34" charset="0"/>
                <a:cs typeface="Calibri" panose="020F0502020204030204" pitchFamily="34" charset="0"/>
              </a:rPr>
              <a:t>Cellic</a:t>
            </a:r>
            <a:r>
              <a:rPr lang="cs-CZ" sz="2800" dirty="0">
                <a:ea typeface="Calibri" panose="020F0502020204030204" pitchFamily="34" charset="0"/>
                <a:cs typeface="Calibri" panose="020F0502020204030204" pitchFamily="34" charset="0"/>
              </a:rPr>
              <a:t>® CTec3 HS (</a:t>
            </a:r>
            <a:r>
              <a:rPr lang="cs-CZ" sz="2800" dirty="0" err="1">
                <a:ea typeface="Calibri" panose="020F0502020204030204" pitchFamily="34" charset="0"/>
                <a:cs typeface="Calibri" panose="020F0502020204030204" pitchFamily="34" charset="0"/>
              </a:rPr>
              <a:t>Novozymes</a:t>
            </a:r>
            <a:r>
              <a:rPr lang="cs-CZ" sz="2800" dirty="0"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sz="28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souhrnná </a:t>
            </a:r>
            <a:r>
              <a:rPr lang="cs-CZ" sz="2400" dirty="0">
                <a:ea typeface="Calibri" panose="020F0502020204030204" pitchFamily="34" charset="0"/>
                <a:cs typeface="Calibri" panose="020F0502020204030204" pitchFamily="34" charset="0"/>
              </a:rPr>
              <a:t>koncentrace monosacharidů (xylóza, fruktóza, glukóza</a:t>
            </a: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) v</a:t>
            </a:r>
            <a:r>
              <a:rPr lang="cs-CZ" sz="2400" dirty="0">
                <a:ea typeface="Calibri" panose="020F0502020204030204" pitchFamily="34" charset="0"/>
                <a:cs typeface="Calibri" panose="020F0502020204030204" pitchFamily="34" charset="0"/>
              </a:rPr>
              <a:t> rozmezí </a:t>
            </a: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   1 </a:t>
            </a:r>
            <a:r>
              <a:rPr lang="cs-CZ" sz="2400" dirty="0">
                <a:ea typeface="Calibri" panose="020F0502020204030204" pitchFamily="34" charset="0"/>
                <a:cs typeface="Calibri" panose="020F0502020204030204" pitchFamily="34" charset="0"/>
              </a:rPr>
              <a:t>– 1,5 g/100 </a:t>
            </a: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2G suroviny na bázi škrobu (enzymy: Alfa-amylasa</a:t>
            </a:r>
            <a:r>
              <a:rPr lang="cs-CZ" sz="2800" dirty="0">
                <a:ea typeface="Calibri" panose="020F0502020204030204" pitchFamily="34" charset="0"/>
                <a:cs typeface="Calibri" panose="020F0502020204030204" pitchFamily="34" charset="0"/>
              </a:rPr>
              <a:t>, Alfa-amylasa + Proteáza, </a:t>
            </a:r>
            <a:r>
              <a:rPr lang="cs-CZ" sz="28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Glukoamyláza</a:t>
            </a: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 + Celuláza + </a:t>
            </a:r>
            <a:r>
              <a:rPr lang="cs-CZ" sz="28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Trehaláza</a:t>
            </a: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 alfa; </a:t>
            </a:r>
            <a:r>
              <a:rPr lang="cs-CZ" sz="28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Novozymes</a:t>
            </a: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výstupní koncentrace sacharidů po procesu </a:t>
            </a:r>
            <a:r>
              <a:rPr lang="cs-CZ" sz="24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ztekucení</a:t>
            </a: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zcukření</a:t>
            </a: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 v rozmezí       4 – 5 g/100 ml </a:t>
            </a:r>
            <a:endParaRPr lang="cs-CZ" sz="1698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biotechnologická produkce etanolu</a:t>
            </a: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lze dále v procesu využít například při separaci kyseliny mléčné z fermentační břečky, resp. při procesu esterifikace, kdy vzniká vysoce čistá kyselina mléčná, termostabilní, vhodná pro výrobu PLA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ermentace kyseliny mléčné z hydrolyzátů 2G biopolymerů </a:t>
            </a: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předmětem navazujícího zkoumání</a:t>
            </a: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předběžné výsledky nastiňují úspěšnost procesu hydrolýzy a fermentace vedoucí k produkci kyseliny mléčné v koncentraci 8% (v/v)</a:t>
            </a:r>
            <a:endParaRPr lang="cs-CZ" sz="1698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optimalizace postupu polymerace </a:t>
            </a:r>
            <a:r>
              <a:rPr lang="cs-CZ" sz="28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laktidu</a:t>
            </a:r>
            <a:r>
              <a:rPr lang="cs-CZ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 metodou ROP na PLA</a:t>
            </a:r>
          </a:p>
          <a:p>
            <a:pPr marL="1717197" lvl="1" indent="-457200" algn="l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molekulová hmotnost (5-20 000 g/mol)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964" y="21176238"/>
            <a:ext cx="5400000" cy="540000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964" y="13794902"/>
            <a:ext cx="5400000" cy="5400000"/>
          </a:xfrm>
          <a:prstGeom prst="rect">
            <a:avLst/>
          </a:prstGeom>
        </p:spPr>
      </p:pic>
      <p:sp>
        <p:nvSpPr>
          <p:cNvPr id="65" name="TextovéPole 64">
            <a:extLst>
              <a:ext uri="{FF2B5EF4-FFF2-40B4-BE49-F238E27FC236}">
                <a16:creationId xmlns:a16="http://schemas.microsoft.com/office/drawing/2014/main" id="{C384A456-161E-1DF6-4417-D24B59C1C74A}"/>
              </a:ext>
            </a:extLst>
          </p:cNvPr>
          <p:cNvSpPr txBox="1"/>
          <p:nvPr/>
        </p:nvSpPr>
        <p:spPr>
          <a:xfrm>
            <a:off x="13889964" y="26892030"/>
            <a:ext cx="11144476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Obr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cs-CZ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Produkt 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hydrolýzy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			  Obr. 3: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Kyselina mléčná a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vygenerováno pomocí AI, DALL-E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3)     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(vygenerováno pomocí AI, DALL-E 3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cs-CZ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440" y="21176238"/>
            <a:ext cx="5400000" cy="5400000"/>
          </a:xfrm>
          <a:prstGeom prst="rect">
            <a:avLst/>
          </a:prstGeom>
        </p:spPr>
      </p:pic>
      <p:sp>
        <p:nvSpPr>
          <p:cNvPr id="67" name="TextovéPole 66">
            <a:extLst>
              <a:ext uri="{FF2B5EF4-FFF2-40B4-BE49-F238E27FC236}">
                <a16:creationId xmlns:a16="http://schemas.microsoft.com/office/drawing/2014/main" id="{C384A456-161E-1DF6-4417-D24B59C1C74A}"/>
              </a:ext>
            </a:extLst>
          </p:cNvPr>
          <p:cNvSpPr txBox="1"/>
          <p:nvPr/>
        </p:nvSpPr>
        <p:spPr>
          <a:xfrm>
            <a:off x="15119588" y="34226965"/>
            <a:ext cx="9738215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Obr.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cs-CZ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Schéma syntézy PLA z kyseliny mléčné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Obdélník s odříznutými rohy na opačné straně 40"/>
          <p:cNvSpPr/>
          <p:nvPr/>
        </p:nvSpPr>
        <p:spPr>
          <a:xfrm flipH="1">
            <a:off x="288758" y="6021922"/>
            <a:ext cx="14151141" cy="5207000"/>
          </a:xfrm>
          <a:prstGeom prst="snip2DiagRect">
            <a:avLst/>
          </a:prstGeom>
          <a:noFill/>
          <a:ln w="76200">
            <a:solidFill>
              <a:srgbClr val="FF66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s odříznutými rohy na opačné straně 67"/>
          <p:cNvSpPr/>
          <p:nvPr/>
        </p:nvSpPr>
        <p:spPr>
          <a:xfrm flipH="1">
            <a:off x="288758" y="11887035"/>
            <a:ext cx="13256730" cy="6475920"/>
          </a:xfrm>
          <a:prstGeom prst="snip2DiagRect">
            <a:avLst/>
          </a:prstGeom>
          <a:noFill/>
          <a:ln w="76200"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s odříznutými rohy na opačné straně 68"/>
          <p:cNvSpPr/>
          <p:nvPr/>
        </p:nvSpPr>
        <p:spPr>
          <a:xfrm flipH="1">
            <a:off x="288758" y="19011900"/>
            <a:ext cx="12182642" cy="12611100"/>
          </a:xfrm>
          <a:prstGeom prst="snip2DiagRect">
            <a:avLst/>
          </a:prstGeom>
          <a:noFill/>
          <a:ln w="76200">
            <a:solidFill>
              <a:srgbClr val="00B0F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s odříznutými rohy na opačné straně 69"/>
          <p:cNvSpPr/>
          <p:nvPr/>
        </p:nvSpPr>
        <p:spPr>
          <a:xfrm flipH="1">
            <a:off x="3093273" y="33138734"/>
            <a:ext cx="7303328" cy="2563306"/>
          </a:xfrm>
          <a:prstGeom prst="snip2DiagRect">
            <a:avLst/>
          </a:prstGeom>
          <a:noFill/>
          <a:ln w="762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95" y="13742617"/>
            <a:ext cx="5400000" cy="5400000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135" y="5924139"/>
            <a:ext cx="5400000" cy="5400000"/>
          </a:xfrm>
          <a:prstGeom prst="rect">
            <a:avLst/>
          </a:prstGeom>
        </p:spPr>
      </p:pic>
      <p:sp>
        <p:nvSpPr>
          <p:cNvPr id="71" name="TextovéPole 70">
            <a:extLst>
              <a:ext uri="{FF2B5EF4-FFF2-40B4-BE49-F238E27FC236}">
                <a16:creationId xmlns:a16="http://schemas.microsoft.com/office/drawing/2014/main" id="{C384A456-161E-1DF6-4417-D24B59C1C74A}"/>
              </a:ext>
            </a:extLst>
          </p:cNvPr>
          <p:cNvSpPr txBox="1"/>
          <p:nvPr/>
        </p:nvSpPr>
        <p:spPr>
          <a:xfrm>
            <a:off x="17131135" y="11431874"/>
            <a:ext cx="6097165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Obr. </a:t>
            </a:r>
            <a:r>
              <a:rPr lang="cs-CZ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1: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Zpracování 2G biomasy (vygenerováno </a:t>
            </a:r>
            <a: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pomocí </a:t>
            </a:r>
            <a:r>
              <a:rPr lang="cs-CZ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AI, DALL-E 3)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2" name="Picture 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589" y="29030474"/>
            <a:ext cx="8685225" cy="514420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82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458</Words>
  <Application>Microsoft Office PowerPoint</Application>
  <PresentationFormat>Vlastní</PresentationFormat>
  <Paragraphs>40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Šopík</dc:creator>
  <cp:lastModifiedBy>Tomáš Šopík</cp:lastModifiedBy>
  <cp:revision>110</cp:revision>
  <dcterms:created xsi:type="dcterms:W3CDTF">2024-04-03T11:28:39Z</dcterms:created>
  <dcterms:modified xsi:type="dcterms:W3CDTF">2024-04-08T11:28:02Z</dcterms:modified>
</cp:coreProperties>
</file>